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1" r:id="rId4"/>
    <p:sldId id="259" r:id="rId5"/>
    <p:sldId id="262" r:id="rId6"/>
    <p:sldId id="263" r:id="rId7"/>
    <p:sldId id="264" r:id="rId8"/>
    <p:sldId id="265" r:id="rId9"/>
    <p:sldId id="268" r:id="rId10"/>
    <p:sldId id="267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ACC"/>
    <a:srgbClr val="5EEC3C"/>
    <a:srgbClr val="1D3A00"/>
    <a:srgbClr val="6C1A00"/>
    <a:srgbClr val="003296"/>
    <a:srgbClr val="E39A39"/>
    <a:srgbClr val="FFC901"/>
    <a:srgbClr val="FE9202"/>
    <a:srgbClr val="FEA402"/>
    <a:srgbClr val="D68B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75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C9DC0B-439A-4283-B282-0A81E38E4B9A}" type="datetimeFigureOut">
              <a:rPr lang="en-US" smtClean="0"/>
              <a:t>1/7/2022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4FD5F7-8A08-47F0-BD34-72DA7B8DDD0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374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FD5F7-8A08-47F0-BD34-72DA7B8DDD0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595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FD5F7-8A08-47F0-BD34-72DA7B8DDD0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137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4FD5F7-8A08-47F0-BD34-72DA7B8DDD0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29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1350110"/>
            <a:ext cx="5650085" cy="1527050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2877160"/>
            <a:ext cx="5650085" cy="610820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4574626E-3215-4C59-A1E6-8B61DF5D75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610821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350111"/>
            <a:ext cx="8246070" cy="3512214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6108200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044701"/>
            <a:ext cx="6108200" cy="3663766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093365" cy="61082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80" y="1641238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80" y="2113635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1" y="1641238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1" y="2113635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319AF-0FCC-4128-9740-8A4A650F4C8A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drive/1O6YQtddaT5VNu_E6LbaZRxeeMoWr1WkU?usp=sharin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260" y="1655520"/>
            <a:ext cx="5955493" cy="1336168"/>
          </a:xfrm>
        </p:spPr>
        <p:txBody>
          <a:bodyPr>
            <a:norm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Lone Wolf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(Jeevesh Mahajan)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6260" y="281175"/>
            <a:ext cx="3324765" cy="458115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Advolution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7.0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5EC819-4DC5-4931-AF4A-36E6471CF9B4}"/>
              </a:ext>
            </a:extLst>
          </p:cNvPr>
          <p:cNvSpPr txBox="1"/>
          <p:nvPr/>
        </p:nvSpPr>
        <p:spPr>
          <a:xfrm>
            <a:off x="7778805" y="2159176"/>
            <a:ext cx="1527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Link</a:t>
            </a:r>
            <a:endParaRPr lang="en-IN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FAACC8-0A6C-434A-8EF9-47B1755D92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" t="33716" r="36640" b="14374"/>
          <a:stretch/>
        </p:blipFill>
        <p:spPr>
          <a:xfrm>
            <a:off x="0" y="0"/>
            <a:ext cx="4266590" cy="33352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197506-7383-4043-8600-C0E172E681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" t="29218" r="1569" b="20311"/>
          <a:stretch/>
        </p:blipFill>
        <p:spPr>
          <a:xfrm>
            <a:off x="-1" y="3319158"/>
            <a:ext cx="9144000" cy="18243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54D536-BEFC-4107-A8C6-22ABFD9C5C1A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" t="32187" r="61690" b="35156"/>
          <a:stretch/>
        </p:blipFill>
        <p:spPr>
          <a:xfrm>
            <a:off x="4266590" y="0"/>
            <a:ext cx="2437200" cy="1666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84F5F6-9677-4551-A757-F2E8F2198B9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" t="47031" r="61690" b="17342"/>
          <a:stretch/>
        </p:blipFill>
        <p:spPr>
          <a:xfrm>
            <a:off x="6677139" y="0"/>
            <a:ext cx="2466861" cy="16684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30AFEF2-9B99-4992-8161-5F5EC525DAA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9" t="32187" r="66701" b="35156"/>
          <a:stretch/>
        </p:blipFill>
        <p:spPr>
          <a:xfrm>
            <a:off x="4263550" y="1650741"/>
            <a:ext cx="2443280" cy="16797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232A53-7A98-45FB-90CB-A6BBC2DD079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" t="50000" r="75050" b="23280"/>
          <a:stretch/>
        </p:blipFill>
        <p:spPr>
          <a:xfrm>
            <a:off x="6703790" y="1654142"/>
            <a:ext cx="2437200" cy="167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075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128470"/>
            <a:ext cx="7940660" cy="763525"/>
          </a:xfrm>
        </p:spPr>
        <p:txBody>
          <a:bodyPr>
            <a:normAutofit/>
          </a:bodyPr>
          <a:lstStyle/>
          <a:p>
            <a:r>
              <a:rPr lang="en-US" b="1" dirty="0"/>
              <a:t>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4" y="1350111"/>
            <a:ext cx="8246071" cy="3664919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Dataset pre-processing and filling missing values (analysis and imputing).</a:t>
            </a:r>
          </a:p>
          <a:p>
            <a:pPr marL="514350" indent="-514350">
              <a:buAutoNum type="arabicPeriod"/>
            </a:pPr>
            <a:r>
              <a:rPr lang="en-US" dirty="0"/>
              <a:t>Division of dataset into main team and substitute team players along with assigning playing positions.</a:t>
            </a:r>
          </a:p>
          <a:p>
            <a:pPr marL="514350" indent="-514350">
              <a:buAutoNum type="arabicPeriod"/>
            </a:pPr>
            <a:r>
              <a:rPr lang="en-US" dirty="0"/>
              <a:t>Building optimization model taking care of constraints.</a:t>
            </a:r>
          </a:p>
          <a:p>
            <a:pPr marL="514350" indent="-514350">
              <a:buAutoNum type="arabicPeriod"/>
            </a:pPr>
            <a:r>
              <a:rPr lang="en-US" dirty="0"/>
              <a:t>Relevant visualizations for analysis and verification.</a:t>
            </a:r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128470"/>
            <a:ext cx="7940660" cy="763525"/>
          </a:xfrm>
        </p:spPr>
        <p:txBody>
          <a:bodyPr>
            <a:normAutofit/>
          </a:bodyPr>
          <a:lstStyle/>
          <a:p>
            <a:r>
              <a:rPr lang="en-US" b="1" dirty="0"/>
              <a:t>Dataset pre-processing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4" y="1197405"/>
            <a:ext cx="8246071" cy="3664919"/>
          </a:xfrm>
        </p:spPr>
        <p:txBody>
          <a:bodyPr>
            <a:normAutofit/>
          </a:bodyPr>
          <a:lstStyle/>
          <a:p>
            <a:r>
              <a:rPr lang="en-US" sz="2000" dirty="0"/>
              <a:t>The most important column 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[</a:t>
            </a:r>
            <a:r>
              <a:rPr lang="en-IN" sz="2000" dirty="0">
                <a:solidFill>
                  <a:schemeClr val="accent2"/>
                </a:solidFill>
              </a:rPr>
              <a:t>‘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Overall’]</a:t>
            </a:r>
            <a:r>
              <a:rPr lang="en-IN" sz="2000" dirty="0">
                <a:solidFill>
                  <a:srgbClr val="000000"/>
                </a:solidFill>
              </a:rPr>
              <a:t> </a:t>
            </a:r>
            <a:r>
              <a:rPr lang="en-US" sz="2000" dirty="0"/>
              <a:t>had 194 missing values which had to be filled analytically.</a:t>
            </a:r>
          </a:p>
          <a:p>
            <a:r>
              <a:rPr lang="en-US" sz="2000" dirty="0"/>
              <a:t>The column 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[</a:t>
            </a:r>
            <a:r>
              <a:rPr lang="en-IN" sz="2000" dirty="0">
                <a:solidFill>
                  <a:schemeClr val="accent2"/>
                </a:solidFill>
              </a:rPr>
              <a:t>‘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Potential’] </a:t>
            </a:r>
            <a:r>
              <a:rPr lang="en-US" sz="2000" dirty="0"/>
              <a:t>had all values present so a comparison of 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[</a:t>
            </a:r>
            <a:r>
              <a:rPr lang="en-IN" sz="2000" dirty="0">
                <a:solidFill>
                  <a:schemeClr val="accent2"/>
                </a:solidFill>
              </a:rPr>
              <a:t>‘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Overall’]</a:t>
            </a:r>
            <a:r>
              <a:rPr lang="en-IN" sz="2000" dirty="0">
                <a:solidFill>
                  <a:srgbClr val="000000"/>
                </a:solidFill>
              </a:rPr>
              <a:t> </a:t>
            </a:r>
            <a:r>
              <a:rPr lang="en-US" sz="2000" dirty="0"/>
              <a:t>and 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[</a:t>
            </a:r>
            <a:r>
              <a:rPr lang="en-IN" sz="2000" dirty="0">
                <a:solidFill>
                  <a:schemeClr val="accent2"/>
                </a:solidFill>
              </a:rPr>
              <a:t>‘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Potential’] </a:t>
            </a:r>
            <a:r>
              <a:rPr lang="en-US" sz="2000" dirty="0"/>
              <a:t>is made by taking percentage difference of the above and comparing its variation with age since it is the most important feature which represents when performance of a player peaks.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1784AE-FA00-4B00-A5D1-BDD5169DDA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4" b="4617"/>
          <a:stretch/>
        </p:blipFill>
        <p:spPr>
          <a:xfrm>
            <a:off x="0" y="3150628"/>
            <a:ext cx="9153150" cy="196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777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C77053E-91E1-468F-8A56-CE41B856E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555" y="433880"/>
            <a:ext cx="6871725" cy="4428445"/>
          </a:xfrm>
        </p:spPr>
        <p:txBody>
          <a:bodyPr>
            <a:noAutofit/>
          </a:bodyPr>
          <a:lstStyle/>
          <a:p>
            <a:r>
              <a:rPr lang="en-US" sz="2000" dirty="0"/>
              <a:t>The missing value of the column 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[</a:t>
            </a:r>
            <a:r>
              <a:rPr lang="en-IN" sz="2000" dirty="0">
                <a:solidFill>
                  <a:schemeClr val="accent2"/>
                </a:solidFill>
              </a:rPr>
              <a:t>‘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Overall’]</a:t>
            </a:r>
            <a:r>
              <a:rPr lang="en-US" sz="2000" b="0" dirty="0">
                <a:solidFill>
                  <a:schemeClr val="accent2"/>
                </a:solidFill>
                <a:effectLst/>
              </a:rPr>
              <a:t> </a:t>
            </a:r>
            <a:r>
              <a:rPr lang="en-US" sz="2000" dirty="0"/>
              <a:t>can be filled using the previous approach.</a:t>
            </a:r>
          </a:p>
          <a:p>
            <a:r>
              <a:rPr lang="en-US" sz="2000" dirty="0"/>
              <a:t>The following columns are removed either they provide insignificant information or have many missing values. 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[</a:t>
            </a:r>
            <a:r>
              <a:rPr lang="en-US" sz="2000" b="0" dirty="0">
                <a:solidFill>
                  <a:schemeClr val="accent2"/>
                </a:solidFill>
                <a:effectLst/>
              </a:rPr>
              <a:t>"International Reputation", "Weak Foot", "Skill Moves",           "Work Rate", "Body Type", "Jersey Number", "Joined", "Contract Valid Until", "Height", "Weight", "Marking",             "Best Overall Rating"</a:t>
            </a:r>
            <a:r>
              <a:rPr lang="en-IN" sz="2000" dirty="0">
                <a:solidFill>
                  <a:schemeClr val="accent2"/>
                </a:solidFill>
              </a:rPr>
              <a:t>]</a:t>
            </a:r>
            <a:r>
              <a:rPr lang="en-IN" sz="2000" dirty="0"/>
              <a:t>.</a:t>
            </a:r>
          </a:p>
          <a:p>
            <a:r>
              <a:rPr lang="en-IN" sz="2000" dirty="0"/>
              <a:t>The remaining player attributes have only few missing values which can be filled by  </a:t>
            </a:r>
            <a:r>
              <a:rPr lang="en-IN" sz="2000" b="0" dirty="0">
                <a:solidFill>
                  <a:schemeClr val="accent2"/>
                </a:solidFill>
                <a:effectLst/>
              </a:rPr>
              <a:t>KNNImputer() </a:t>
            </a:r>
            <a:r>
              <a:rPr lang="en-IN" sz="2000" dirty="0"/>
              <a:t>which is an imputation technique that uses mean value from k-nearest neighbours to that datapoint (this is done taking care of the fact that attributes belonging to particular set are highly correlated to each other which can be verified using a heatmap).</a:t>
            </a:r>
            <a:endParaRPr lang="en-US" sz="2000" b="0" dirty="0">
              <a:effectLst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128470"/>
            <a:ext cx="7940660" cy="763525"/>
          </a:xfrm>
        </p:spPr>
        <p:txBody>
          <a:bodyPr>
            <a:normAutofit/>
          </a:bodyPr>
          <a:lstStyle/>
          <a:p>
            <a:r>
              <a:rPr lang="en-US" b="1" dirty="0"/>
              <a:t>Division of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260" y="1197405"/>
            <a:ext cx="8246071" cy="4123035"/>
          </a:xfrm>
        </p:spPr>
        <p:txBody>
          <a:bodyPr>
            <a:normAutofit fontScale="40000" lnSpcReduction="20000"/>
          </a:bodyPr>
          <a:lstStyle/>
          <a:p>
            <a:r>
              <a:rPr lang="en-US" sz="4500" dirty="0"/>
              <a:t>The main team players and substitute players are divided into two different datasets for easy application of the optimization model.</a:t>
            </a:r>
          </a:p>
          <a:p>
            <a:r>
              <a:rPr lang="en-US" sz="4500" dirty="0"/>
              <a:t>Along with it the playing position is also specified:</a:t>
            </a:r>
          </a:p>
          <a:p>
            <a:pPr marL="0" indent="0">
              <a:buNone/>
            </a:pPr>
            <a:r>
              <a:rPr lang="en-IN" sz="1400" dirty="0">
                <a:solidFill>
                  <a:srgbClr val="008000"/>
                </a:solidFill>
              </a:rPr>
              <a:t>    </a:t>
            </a:r>
          </a:p>
          <a:p>
            <a:pPr marL="400050" lvl="1" indent="0">
              <a:buNone/>
            </a:pPr>
            <a:r>
              <a:rPr lang="en-IN" b="0" dirty="0">
                <a:solidFill>
                  <a:srgbClr val="008000"/>
                </a:solidFill>
                <a:effectLst/>
              </a:rPr>
              <a:t>    # goalkeeping positions</a:t>
            </a:r>
            <a:endParaRPr lang="en-IN" b="0" dirty="0">
              <a:solidFill>
                <a:srgbClr val="000000"/>
              </a:solidFill>
              <a:effectLst/>
            </a:endParaRPr>
          </a:p>
          <a:p>
            <a:pPr marL="400050" lvl="1" indent="0">
              <a:buNone/>
            </a:pPr>
            <a:r>
              <a:rPr lang="en-IN" dirty="0">
                <a:solidFill>
                  <a:srgbClr val="000000"/>
                </a:solidFill>
              </a:rPr>
              <a:t>    </a:t>
            </a:r>
            <a:r>
              <a:rPr lang="en-IN" b="0" dirty="0">
                <a:solidFill>
                  <a:srgbClr val="000000"/>
                </a:solidFill>
                <a:effectLst/>
              </a:rPr>
              <a:t>goal_pos = [</a:t>
            </a:r>
            <a:r>
              <a:rPr lang="en-IN" b="0" dirty="0">
                <a:solidFill>
                  <a:srgbClr val="A31515"/>
                </a:solidFill>
                <a:effectLst/>
              </a:rPr>
              <a:t>'GK’</a:t>
            </a:r>
            <a:r>
              <a:rPr lang="en-IN" b="0" dirty="0">
                <a:solidFill>
                  <a:srgbClr val="000000"/>
                </a:solidFill>
                <a:effectLst/>
              </a:rPr>
              <a:t>]</a:t>
            </a:r>
          </a:p>
          <a:p>
            <a:pPr marL="400050" lvl="1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</a:rPr>
              <a:t>	</a:t>
            </a:r>
            <a:br>
              <a:rPr lang="en-IN" b="0" dirty="0">
                <a:solidFill>
                  <a:srgbClr val="000000"/>
                </a:solidFill>
                <a:effectLst/>
              </a:rPr>
            </a:br>
            <a:r>
              <a:rPr lang="en-IN" b="0" dirty="0">
                <a:solidFill>
                  <a:srgbClr val="000000"/>
                </a:solidFill>
                <a:effectLst/>
              </a:rPr>
              <a:t>    </a:t>
            </a:r>
            <a:r>
              <a:rPr lang="en-IN" b="0" dirty="0">
                <a:solidFill>
                  <a:srgbClr val="008000"/>
                </a:solidFill>
                <a:effectLst/>
              </a:rPr>
              <a:t># defensive positions</a:t>
            </a:r>
            <a:endParaRPr lang="en-IN" b="0" dirty="0">
              <a:solidFill>
                <a:srgbClr val="000000"/>
              </a:solidFill>
              <a:effectLst/>
            </a:endParaRPr>
          </a:p>
          <a:p>
            <a:pPr marL="400050" lvl="1" indent="0">
              <a:buNone/>
            </a:pPr>
            <a:r>
              <a:rPr lang="en-IN" dirty="0">
                <a:solidFill>
                  <a:srgbClr val="000000"/>
                </a:solidFill>
              </a:rPr>
              <a:t>    </a:t>
            </a:r>
            <a:r>
              <a:rPr lang="en-IN" b="0" dirty="0">
                <a:solidFill>
                  <a:srgbClr val="000000"/>
                </a:solidFill>
                <a:effectLst/>
              </a:rPr>
              <a:t>def_pos = [</a:t>
            </a:r>
            <a:r>
              <a:rPr lang="en-IN" b="0" dirty="0">
                <a:solidFill>
                  <a:srgbClr val="A31515"/>
                </a:solidFill>
                <a:effectLst/>
              </a:rPr>
              <a:t>'CB'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'LB'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'RB'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'LCB'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'RCB'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'LWB'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'RWB’</a:t>
            </a:r>
            <a:r>
              <a:rPr lang="en-IN" b="0" dirty="0">
                <a:solidFill>
                  <a:srgbClr val="000000"/>
                </a:solidFill>
                <a:effectLst/>
              </a:rPr>
              <a:t>]</a:t>
            </a:r>
          </a:p>
          <a:p>
            <a:pPr marL="400050" lvl="1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</a:rPr>
            </a:br>
            <a:r>
              <a:rPr lang="en-IN" b="0" dirty="0">
                <a:solidFill>
                  <a:srgbClr val="000000"/>
                </a:solidFill>
                <a:effectLst/>
              </a:rPr>
              <a:t>    </a:t>
            </a:r>
            <a:r>
              <a:rPr lang="en-IN" b="0" dirty="0">
                <a:solidFill>
                  <a:srgbClr val="008000"/>
                </a:solidFill>
                <a:effectLst/>
              </a:rPr>
              <a:t># midfield positions</a:t>
            </a:r>
            <a:endParaRPr lang="en-IN" b="0" dirty="0">
              <a:solidFill>
                <a:srgbClr val="000000"/>
              </a:solidFill>
              <a:effectLst/>
            </a:endParaRPr>
          </a:p>
          <a:p>
            <a:pPr marL="400050" lvl="1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</a:rPr>
              <a:t>    mid_pos = [</a:t>
            </a:r>
            <a:r>
              <a:rPr lang="en-IN" b="0" dirty="0">
                <a:solidFill>
                  <a:srgbClr val="A31515"/>
                </a:solidFill>
                <a:effectLst/>
              </a:rPr>
              <a:t>'LM'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'CM'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'CAM'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'CDM'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'LAM'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'LCM'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'LDM'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'RCM'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'RAM'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'RDM’</a:t>
            </a:r>
            <a:r>
              <a:rPr lang="en-IN" b="0" dirty="0">
                <a:solidFill>
                  <a:srgbClr val="000000"/>
                </a:solidFill>
                <a:effectLst/>
              </a:rPr>
              <a:t>]</a:t>
            </a:r>
          </a:p>
          <a:p>
            <a:pPr marL="400050" lvl="1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</a:rPr>
            </a:br>
            <a:r>
              <a:rPr lang="en-IN" b="0" dirty="0">
                <a:solidFill>
                  <a:srgbClr val="000000"/>
                </a:solidFill>
                <a:effectLst/>
              </a:rPr>
              <a:t>    </a:t>
            </a:r>
            <a:r>
              <a:rPr lang="en-IN" b="0" dirty="0">
                <a:solidFill>
                  <a:srgbClr val="008000"/>
                </a:solidFill>
                <a:effectLst/>
              </a:rPr>
              <a:t># attacking positions</a:t>
            </a:r>
            <a:endParaRPr lang="en-IN" b="0" dirty="0">
              <a:solidFill>
                <a:srgbClr val="000000"/>
              </a:solidFill>
              <a:effectLst/>
            </a:endParaRPr>
          </a:p>
          <a:p>
            <a:pPr marL="400050" lvl="1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</a:rPr>
              <a:t>    att_pos = [</a:t>
            </a:r>
            <a:r>
              <a:rPr lang="en-IN" b="0" dirty="0">
                <a:solidFill>
                  <a:srgbClr val="A31515"/>
                </a:solidFill>
                <a:effectLst/>
              </a:rPr>
              <a:t>'CF'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'RF'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'LF'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'ST'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'LS'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'RS'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'LW'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'RW’</a:t>
            </a:r>
            <a:r>
              <a:rPr lang="en-IN" b="0" dirty="0">
                <a:solidFill>
                  <a:srgbClr val="000000"/>
                </a:solidFill>
                <a:effectLst/>
              </a:rPr>
              <a:t>]</a:t>
            </a:r>
          </a:p>
          <a:p>
            <a:pPr marL="400050" lvl="1" indent="0">
              <a:buNone/>
            </a:pPr>
            <a:br>
              <a:rPr lang="en-IN" b="0" dirty="0">
                <a:solidFill>
                  <a:srgbClr val="000000"/>
                </a:solidFill>
                <a:effectLst/>
              </a:rPr>
            </a:br>
            <a:r>
              <a:rPr lang="en-IN" b="0" dirty="0">
                <a:solidFill>
                  <a:srgbClr val="000000"/>
                </a:solidFill>
                <a:effectLst/>
              </a:rPr>
              <a:t>    </a:t>
            </a:r>
            <a:r>
              <a:rPr lang="en-IN" b="0" dirty="0">
                <a:solidFill>
                  <a:srgbClr val="008000"/>
                </a:solidFill>
                <a:effectLst/>
              </a:rPr>
              <a:t># substitute positions</a:t>
            </a:r>
            <a:endParaRPr lang="en-IN" b="0" dirty="0">
              <a:solidFill>
                <a:srgbClr val="000000"/>
              </a:solidFill>
              <a:effectLst/>
            </a:endParaRPr>
          </a:p>
          <a:p>
            <a:pPr marL="400050" lvl="1" indent="0">
              <a:buNone/>
            </a:pPr>
            <a:r>
              <a:rPr lang="en-IN" b="0" dirty="0">
                <a:solidFill>
                  <a:srgbClr val="000000"/>
                </a:solidFill>
                <a:effectLst/>
              </a:rPr>
              <a:t>    sub_pos = [</a:t>
            </a:r>
            <a:r>
              <a:rPr lang="en-IN" b="0" dirty="0">
                <a:solidFill>
                  <a:srgbClr val="A31515"/>
                </a:solidFill>
                <a:effectLst/>
              </a:rPr>
              <a:t>'SUB'</a:t>
            </a:r>
            <a:r>
              <a:rPr lang="en-IN" b="0" dirty="0">
                <a:solidFill>
                  <a:srgbClr val="000000"/>
                </a:solidFill>
                <a:effectLst/>
              </a:rPr>
              <a:t>, </a:t>
            </a:r>
            <a:r>
              <a:rPr lang="en-IN" b="0" dirty="0">
                <a:solidFill>
                  <a:srgbClr val="A31515"/>
                </a:solidFill>
                <a:effectLst/>
              </a:rPr>
              <a:t>'RES’</a:t>
            </a:r>
            <a:r>
              <a:rPr lang="en-IN" b="0" dirty="0">
                <a:solidFill>
                  <a:srgbClr val="000000"/>
                </a:solidFill>
                <a:effectLst/>
              </a:rPr>
              <a:t>]</a:t>
            </a:r>
          </a:p>
          <a:p>
            <a:pPr marL="400050" lvl="1" indent="0">
              <a:buNone/>
            </a:pPr>
            <a:endParaRPr lang="en-IN" sz="3800" b="0" dirty="0">
              <a:solidFill>
                <a:srgbClr val="000000"/>
              </a:solidFill>
              <a:effectLst/>
            </a:endParaRPr>
          </a:p>
          <a:p>
            <a:r>
              <a:rPr lang="en-US" sz="4500" dirty="0"/>
              <a:t>Thus we get a new dataset specifying whether a player is a main team player or substitute team player along with their mapped playing position.</a:t>
            </a:r>
          </a:p>
        </p:txBody>
      </p:sp>
    </p:spTree>
    <p:extLst>
      <p:ext uri="{BB962C8B-B14F-4D97-AF65-F5344CB8AC3E}">
        <p14:creationId xmlns:p14="http://schemas.microsoft.com/office/powerpoint/2010/main" val="1406055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128470"/>
            <a:ext cx="7940660" cy="763525"/>
          </a:xfrm>
        </p:spPr>
        <p:txBody>
          <a:bodyPr>
            <a:normAutofit/>
          </a:bodyPr>
          <a:lstStyle/>
          <a:p>
            <a:r>
              <a:rPr lang="en-US" b="1" dirty="0"/>
              <a:t>Optimization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4" y="1197405"/>
            <a:ext cx="8246071" cy="3664919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Using a python library for linear optimization (PuLP) we can get solution to our problem specifying the variables, objective and constraints.</a:t>
            </a:r>
          </a:p>
          <a:p>
            <a:pPr marL="0" indent="0">
              <a:buNone/>
            </a:pPr>
            <a:r>
              <a:rPr lang="en-US" sz="2000" dirty="0"/>
              <a:t>1.   Variables: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008000"/>
                </a:solidFill>
                <a:effectLst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rgbClr val="008000"/>
                </a:solidFill>
                <a:cs typeface="Courier New" panose="02070309020205020404" pitchFamily="49" charset="0"/>
              </a:rPr>
              <a:t>      </a:t>
            </a:r>
            <a:r>
              <a:rPr lang="en-IN" sz="1400" b="0" dirty="0">
                <a:solidFill>
                  <a:srgbClr val="008000"/>
                </a:solidFill>
                <a:effectLst/>
                <a:cs typeface="Courier New" panose="02070309020205020404" pitchFamily="49" charset="0"/>
              </a:rPr>
              <a:t># Helper Variables</a:t>
            </a:r>
            <a:endParaRPr lang="en-IN" sz="1400" dirty="0">
              <a:solidFill>
                <a:srgbClr val="000000"/>
              </a:solidFill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0" dirty="0">
                <a:solidFill>
                  <a:srgbClr val="000000"/>
                </a:solidFill>
                <a:effectLst/>
              </a:rPr>
              <a:t>          POS = All the unique positions in data</a:t>
            </a:r>
          </a:p>
          <a:p>
            <a:pPr marL="0" indent="0">
              <a:buNone/>
            </a:pPr>
            <a:r>
              <a:rPr lang="en-IN" sz="1400" b="0" dirty="0">
                <a:solidFill>
                  <a:srgbClr val="000000"/>
                </a:solidFill>
                <a:effectLst/>
              </a:rPr>
              <a:t>          CLUB = All the unique clubs in data</a:t>
            </a:r>
          </a:p>
          <a:p>
            <a:pPr marL="0" indent="0">
              <a:buNone/>
            </a:pPr>
            <a:r>
              <a:rPr lang="en-IN" sz="1400" b="0" dirty="0">
                <a:solidFill>
                  <a:srgbClr val="000000"/>
                </a:solidFill>
                <a:effectLst/>
              </a:rPr>
              <a:t>          NATIONALITY = All the unique nationality in data</a:t>
            </a:r>
          </a:p>
          <a:p>
            <a:pPr marL="0" indent="0">
              <a:buNone/>
            </a:pPr>
            <a:br>
              <a:rPr lang="en-IN" sz="1400" b="0" dirty="0">
                <a:solidFill>
                  <a:srgbClr val="000000"/>
                </a:solidFill>
                <a:effectLst/>
              </a:rPr>
            </a:br>
            <a:r>
              <a:rPr lang="en-IN" sz="1400" b="0" dirty="0">
                <a:solidFill>
                  <a:srgbClr val="000000"/>
                </a:solidFill>
                <a:effectLst/>
              </a:rPr>
              <a:t>          </a:t>
            </a:r>
            <a:r>
              <a:rPr lang="en-IN" sz="1400" b="0" dirty="0">
                <a:solidFill>
                  <a:srgbClr val="008000"/>
                </a:solidFill>
                <a:effectLst/>
              </a:rPr>
              <a:t># Initialize Variables</a:t>
            </a:r>
            <a:endParaRPr lang="en-IN" sz="14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IN" sz="1400" b="0" dirty="0">
                <a:solidFill>
                  <a:srgbClr val="000000"/>
                </a:solidFill>
                <a:effectLst/>
              </a:rPr>
              <a:t>          names = Extract name of all players</a:t>
            </a:r>
          </a:p>
          <a:p>
            <a:pPr marL="0" indent="0">
              <a:buNone/>
            </a:pPr>
            <a:r>
              <a:rPr lang="en-IN" sz="1400" b="0" dirty="0">
                <a:solidFill>
                  <a:srgbClr val="000000"/>
                </a:solidFill>
                <a:effectLst/>
              </a:rPr>
              <a:t>          teams = Extract clubs of all players</a:t>
            </a:r>
          </a:p>
          <a:p>
            <a:pPr marL="0" indent="0">
              <a:buNone/>
            </a:pPr>
            <a:r>
              <a:rPr lang="en-IN" sz="1400" b="0" dirty="0">
                <a:solidFill>
                  <a:srgbClr val="000000"/>
                </a:solidFill>
                <a:effectLst/>
              </a:rPr>
              <a:t>          positions = Extract position of all players</a:t>
            </a:r>
          </a:p>
          <a:p>
            <a:pPr marL="0" indent="0">
              <a:buNone/>
            </a:pPr>
            <a:r>
              <a:rPr lang="en-IN" sz="1400" b="0" dirty="0">
                <a:solidFill>
                  <a:srgbClr val="000000"/>
                </a:solidFill>
                <a:effectLst/>
              </a:rPr>
              <a:t>          rating = Extract rating of all players</a:t>
            </a:r>
          </a:p>
          <a:p>
            <a:pPr marL="0" indent="0">
              <a:buNone/>
            </a:pPr>
            <a:r>
              <a:rPr lang="en-IN" sz="1400" b="0" dirty="0">
                <a:solidFill>
                  <a:srgbClr val="000000"/>
                </a:solidFill>
                <a:effectLst/>
              </a:rPr>
              <a:t>          countries = Extract nationality of all players</a:t>
            </a:r>
          </a:p>
          <a:p>
            <a:pPr marL="0" indent="0">
              <a:buNone/>
            </a:pPr>
            <a:r>
              <a:rPr lang="en-IN" sz="1400" b="0" dirty="0">
                <a:solidFill>
                  <a:srgbClr val="000000"/>
                </a:solidFill>
                <a:effectLst/>
              </a:rPr>
              <a:t>          foot = Extract preferred foot of all players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87483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C77053E-91E1-468F-8A56-CE41B856E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5" y="433880"/>
            <a:ext cx="6871725" cy="45811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900" dirty="0"/>
              <a:t>2.   Objective:</a:t>
            </a:r>
          </a:p>
          <a:p>
            <a:pPr marL="0" indent="0">
              <a:buNone/>
            </a:pPr>
            <a:r>
              <a:rPr lang="en-US" sz="1300" b="0" dirty="0">
                <a:solidFill>
                  <a:srgbClr val="000000"/>
                </a:solidFill>
                <a:effectLst/>
              </a:rPr>
              <a:t>         prob = Maximize rating of the team</a:t>
            </a:r>
          </a:p>
          <a:p>
            <a:pPr marL="0" indent="0">
              <a:buNone/>
            </a:pPr>
            <a:endParaRPr lang="en-US" sz="1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1900" dirty="0"/>
              <a:t>3.   Constraints:</a:t>
            </a:r>
          </a:p>
          <a:p>
            <a:pPr marL="0" indent="0">
              <a:buNone/>
            </a:pPr>
            <a:r>
              <a:rPr lang="en-IN" sz="1300" dirty="0">
                <a:solidFill>
                  <a:srgbClr val="008000"/>
                </a:solidFill>
              </a:rPr>
              <a:t>         </a:t>
            </a:r>
            <a:r>
              <a:rPr lang="en-IN" sz="1300" b="0" dirty="0">
                <a:solidFill>
                  <a:srgbClr val="008000"/>
                </a:solidFill>
                <a:effectLst/>
              </a:rPr>
              <a:t># Left-footed</a:t>
            </a:r>
            <a:endParaRPr lang="en-IN" sz="13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IN" sz="1300" b="0" dirty="0">
                <a:solidFill>
                  <a:srgbClr val="000000"/>
                </a:solidFill>
                <a:effectLst/>
              </a:rPr>
              <a:t>         prob +=  At least one left-footed player</a:t>
            </a:r>
          </a:p>
          <a:p>
            <a:pPr marL="0" indent="0">
              <a:buNone/>
            </a:pPr>
            <a:br>
              <a:rPr lang="en-IN" sz="1300" b="0" dirty="0">
                <a:solidFill>
                  <a:srgbClr val="000000"/>
                </a:solidFill>
                <a:effectLst/>
              </a:rPr>
            </a:br>
            <a:r>
              <a:rPr lang="en-IN" sz="1300" b="0" dirty="0">
                <a:solidFill>
                  <a:srgbClr val="000000"/>
                </a:solidFill>
                <a:effectLst/>
              </a:rPr>
              <a:t>         </a:t>
            </a:r>
            <a:r>
              <a:rPr lang="en-IN" sz="1300" b="0" dirty="0">
                <a:solidFill>
                  <a:srgbClr val="008000"/>
                </a:solidFill>
                <a:effectLst/>
              </a:rPr>
              <a:t># Position Limit</a:t>
            </a:r>
            <a:endParaRPr lang="en-IN" sz="13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IN" sz="1300" b="0" dirty="0">
                <a:solidFill>
                  <a:srgbClr val="000000"/>
                </a:solidFill>
                <a:effectLst/>
              </a:rPr>
              <a:t>         prob += At max the specified number of players at the specified position</a:t>
            </a:r>
          </a:p>
          <a:p>
            <a:pPr marL="0" indent="0">
              <a:buNone/>
            </a:pPr>
            <a:r>
              <a:rPr lang="en-IN" sz="1300" b="0" dirty="0">
                <a:solidFill>
                  <a:srgbClr val="000000"/>
                </a:solidFill>
                <a:effectLst/>
              </a:rPr>
              <a:t> </a:t>
            </a:r>
            <a:br>
              <a:rPr lang="en-IN" sz="1300" b="0" dirty="0">
                <a:solidFill>
                  <a:srgbClr val="000000"/>
                </a:solidFill>
                <a:effectLst/>
              </a:rPr>
            </a:br>
            <a:r>
              <a:rPr lang="en-IN" sz="1300" b="0" dirty="0">
                <a:solidFill>
                  <a:srgbClr val="000000"/>
                </a:solidFill>
                <a:effectLst/>
              </a:rPr>
              <a:t>         </a:t>
            </a:r>
            <a:r>
              <a:rPr lang="en-IN" sz="1300" b="0" dirty="0">
                <a:solidFill>
                  <a:srgbClr val="008000"/>
                </a:solidFill>
                <a:effectLst/>
              </a:rPr>
              <a:t># Club Limit</a:t>
            </a:r>
            <a:endParaRPr lang="en-IN" sz="13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IN" sz="1300" b="0" dirty="0">
                <a:solidFill>
                  <a:srgbClr val="000000"/>
                </a:solidFill>
                <a:effectLst/>
              </a:rPr>
              <a:t>         prob += At max one player from particular club </a:t>
            </a:r>
          </a:p>
          <a:p>
            <a:pPr marL="0" indent="0">
              <a:buNone/>
            </a:pPr>
            <a:br>
              <a:rPr lang="en-IN" sz="1300" b="0" dirty="0">
                <a:solidFill>
                  <a:srgbClr val="000000"/>
                </a:solidFill>
                <a:effectLst/>
              </a:rPr>
            </a:br>
            <a:r>
              <a:rPr lang="en-IN" sz="1300" b="0" dirty="0">
                <a:solidFill>
                  <a:srgbClr val="000000"/>
                </a:solidFill>
                <a:effectLst/>
              </a:rPr>
              <a:t>         </a:t>
            </a:r>
            <a:r>
              <a:rPr lang="en-IN" sz="1300" b="0" dirty="0">
                <a:solidFill>
                  <a:srgbClr val="008000"/>
                </a:solidFill>
                <a:effectLst/>
              </a:rPr>
              <a:t># Nationality Limit</a:t>
            </a:r>
            <a:endParaRPr lang="en-IN" sz="13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IN" sz="1300" b="0" dirty="0">
                <a:solidFill>
                  <a:srgbClr val="000000"/>
                </a:solidFill>
                <a:effectLst/>
              </a:rPr>
              <a:t>         prob += At max one player from particular country</a:t>
            </a:r>
          </a:p>
          <a:p>
            <a:pPr marL="0" indent="0">
              <a:buNone/>
            </a:pPr>
            <a:endParaRPr lang="en-IN" sz="1300" dirty="0">
              <a:solidFill>
                <a:srgbClr val="000000"/>
              </a:solidFill>
            </a:endParaRPr>
          </a:p>
          <a:p>
            <a:pPr>
              <a:buAutoNum type="arabicPeriod" startAt="4"/>
            </a:pPr>
            <a:r>
              <a:rPr lang="en-US" sz="1900" dirty="0"/>
              <a:t>Solution:</a:t>
            </a:r>
          </a:p>
          <a:p>
            <a:pPr marL="0" indent="0">
              <a:buNone/>
            </a:pPr>
            <a:r>
              <a:rPr lang="en-US" sz="1300" b="0" dirty="0">
                <a:solidFill>
                  <a:srgbClr val="000000"/>
                </a:solidFill>
                <a:effectLst/>
              </a:rPr>
              <a:t>         solution = Solve objective using PuLP linear optimizer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IN" sz="13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US" sz="1300" dirty="0"/>
          </a:p>
          <a:p>
            <a:pPr marL="0" indent="0">
              <a:buNone/>
            </a:pPr>
            <a:endParaRPr lang="en-US" sz="14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IN" sz="14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US" sz="1400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73077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404AFF-EDB8-45EE-9ACD-5499C67C70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0" t="17343" r="33301" b="5466"/>
          <a:stretch/>
        </p:blipFill>
        <p:spPr>
          <a:xfrm>
            <a:off x="3961180" y="1044700"/>
            <a:ext cx="3961180" cy="4098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104C25-F16B-4846-B9B8-4FEE8A8D37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10" t="29218" r="14930" b="11404"/>
          <a:stretch/>
        </p:blipFill>
        <p:spPr>
          <a:xfrm>
            <a:off x="7922360" y="2089400"/>
            <a:ext cx="1221640" cy="3054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2B3B10-C3A2-4F9D-B321-05BA1E7634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90" t="32187" r="8250" b="51786"/>
          <a:stretch/>
        </p:blipFill>
        <p:spPr>
          <a:xfrm>
            <a:off x="7922360" y="1046392"/>
            <a:ext cx="1221640" cy="10430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200320-770A-42FE-A198-5054EBF1EE7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30" t="20311" r="9920" b="67813"/>
          <a:stretch/>
        </p:blipFill>
        <p:spPr>
          <a:xfrm>
            <a:off x="6709870" y="0"/>
            <a:ext cx="1068935" cy="10430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E87A547-F16B-49C9-968D-8E7390B69C1F}"/>
              </a:ext>
            </a:extLst>
          </p:cNvPr>
          <p:cNvSpPr txBox="1"/>
          <p:nvPr/>
        </p:nvSpPr>
        <p:spPr>
          <a:xfrm>
            <a:off x="448965" y="1234786"/>
            <a:ext cx="79406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Main Team: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endParaRPr lang="en-US" dirty="0"/>
          </a:p>
          <a:p>
            <a:r>
              <a:rPr lang="en-US" dirty="0"/>
              <a:t>2.   Substitute Team:</a:t>
            </a:r>
          </a:p>
          <a:p>
            <a:pPr marL="342900" indent="-342900">
              <a:buAutoNum type="arabicPeriod"/>
            </a:pPr>
            <a:endParaRPr lang="en-US" dirty="0"/>
          </a:p>
          <a:p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4805D1-9965-4B97-9FC9-26582DD677E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9" t="51065" r="59834" b="25777"/>
          <a:stretch/>
        </p:blipFill>
        <p:spPr>
          <a:xfrm>
            <a:off x="584579" y="1721595"/>
            <a:ext cx="2918486" cy="11727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404ED8-77B5-42E6-A2C4-160AC0E1499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0" t="54112" r="59833" b="23088"/>
          <a:stretch/>
        </p:blipFill>
        <p:spPr>
          <a:xfrm>
            <a:off x="544047" y="3536848"/>
            <a:ext cx="2806313" cy="13254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DCFF738-4D43-412D-A939-3C334CD6FCD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1" t="20278" r="28289" b="68763"/>
          <a:stretch/>
        </p:blipFill>
        <p:spPr>
          <a:xfrm>
            <a:off x="0" y="-1"/>
            <a:ext cx="6709870" cy="104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326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9200320-770A-42FE-A198-5054EBF1EE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30" t="20311" r="9920" b="67813"/>
          <a:stretch/>
        </p:blipFill>
        <p:spPr>
          <a:xfrm>
            <a:off x="6709870" y="0"/>
            <a:ext cx="1068935" cy="104300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DCFF738-4D43-412D-A939-3C334CD6FC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1" t="20278" r="28289" b="68763"/>
          <a:stretch/>
        </p:blipFill>
        <p:spPr>
          <a:xfrm>
            <a:off x="0" y="-1"/>
            <a:ext cx="6709870" cy="10430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583A02B-60D3-4D1D-90C9-C504D112420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0" t="20278" r="28290" b="68763"/>
          <a:stretch/>
        </p:blipFill>
        <p:spPr>
          <a:xfrm>
            <a:off x="0" y="6918"/>
            <a:ext cx="6709870" cy="1036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198D9F-628F-4E0B-9033-6CAD799E338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" t="44062" r="70040" b="11404"/>
          <a:stretch/>
        </p:blipFill>
        <p:spPr>
          <a:xfrm>
            <a:off x="6435773" y="1049924"/>
            <a:ext cx="2708227" cy="195354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3DFA19C-AFE2-44DC-BB0E-8067345B8902}"/>
              </a:ext>
            </a:extLst>
          </p:cNvPr>
          <p:cNvPicPr>
            <a:picLocks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9" t="32187" r="60021" b="11405"/>
          <a:stretch/>
        </p:blipFill>
        <p:spPr>
          <a:xfrm>
            <a:off x="6967" y="1056843"/>
            <a:ext cx="3206803" cy="22905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273D6B-C94A-45F2-8218-8833C17C5E0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0" t="41093" r="33300" b="14373"/>
          <a:stretch/>
        </p:blipFill>
        <p:spPr>
          <a:xfrm>
            <a:off x="3579417" y="1298832"/>
            <a:ext cx="2901395" cy="20485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9168D48-0CFB-4637-BC6E-E242F80B8F9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21" t="35155" r="58349" b="59901"/>
          <a:stretch/>
        </p:blipFill>
        <p:spPr>
          <a:xfrm>
            <a:off x="3575064" y="1072552"/>
            <a:ext cx="2901395" cy="2542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EE44E30-ADCA-48C6-A5D4-2434BE46ACA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10" t="41094" r="1570" b="50000"/>
          <a:stretch/>
        </p:blipFill>
        <p:spPr>
          <a:xfrm>
            <a:off x="5647900" y="1242584"/>
            <a:ext cx="844452" cy="42222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E3100DA-1EC0-4656-A910-F641A806B66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1" t="47031" r="36639" b="20413"/>
          <a:stretch/>
        </p:blipFill>
        <p:spPr>
          <a:xfrm>
            <a:off x="6967" y="3347417"/>
            <a:ext cx="6469492" cy="17891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9F61B39-0C7E-4FF8-B961-EA187FC6FBA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" t="34919" r="70040" b="23281"/>
          <a:stretch/>
        </p:blipFill>
        <p:spPr>
          <a:xfrm>
            <a:off x="6476458" y="2986570"/>
            <a:ext cx="2667541" cy="215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360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654</Words>
  <Application>Microsoft Office PowerPoint</Application>
  <PresentationFormat>On-screen Show (16:9)</PresentationFormat>
  <Paragraphs>75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Lone Wolf (Jeevesh Mahajan)</vt:lpstr>
      <vt:lpstr>Approach</vt:lpstr>
      <vt:lpstr>Dataset pre-processing</vt:lpstr>
      <vt:lpstr>PowerPoint Presentation</vt:lpstr>
      <vt:lpstr>Division of Dataset</vt:lpstr>
      <vt:lpstr>Optimization Model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2017-07-17T12:09:00Z</dcterms:created>
  <dcterms:modified xsi:type="dcterms:W3CDTF">2022-01-07T17:47:40Z</dcterms:modified>
</cp:coreProperties>
</file>

<file path=docProps/thumbnail.jpeg>
</file>